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0" r:id="rId5"/>
    <p:sldId id="264" r:id="rId6"/>
    <p:sldId id="259" r:id="rId7"/>
    <p:sldId id="265" r:id="rId8"/>
    <p:sldId id="257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34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3560B-03B5-4EBB-ACF5-EF89B034BC4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78407-FFC0-481F-97F6-5E1D64F294F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Telefonování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VY_32_INOVACE_ANJ.2.09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9.3.2014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Procvičuje formální a neformální způsoby telefonování v různých situacích.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Skupina 7"/>
          <p:cNvGrpSpPr/>
          <p:nvPr/>
        </p:nvGrpSpPr>
        <p:grpSpPr>
          <a:xfrm>
            <a:off x="5796136" y="3933056"/>
            <a:ext cx="2898322" cy="2318658"/>
            <a:chOff x="5724128" y="4293096"/>
            <a:chExt cx="2898322" cy="2318658"/>
          </a:xfrm>
        </p:grpSpPr>
        <p:pic>
          <p:nvPicPr>
            <p:cNvPr id="4" name="Picture 5" descr="C:\Users\Ilona\AppData\Local\Microsoft\Windows\Temporary Internet Files\Content.IE5\I3AFN4EQ\MP900448484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24128" y="4293096"/>
              <a:ext cx="2898322" cy="2318658"/>
            </a:xfrm>
            <a:prstGeom prst="rect">
              <a:avLst/>
            </a:prstGeom>
            <a:noFill/>
          </p:spPr>
        </p:pic>
        <p:sp>
          <p:nvSpPr>
            <p:cNvPr id="7" name="TextovéPole 6"/>
            <p:cNvSpPr txBox="1"/>
            <p:nvPr/>
          </p:nvSpPr>
          <p:spPr>
            <a:xfrm>
              <a:off x="8172400" y="623731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</a:t>
              </a:r>
              <a:endParaRPr lang="en-GB" dirty="0"/>
            </a:p>
          </p:txBody>
        </p:sp>
      </p:grpSp>
      <p:grpSp>
        <p:nvGrpSpPr>
          <p:cNvPr id="6" name="Skupina 5"/>
          <p:cNvGrpSpPr/>
          <p:nvPr/>
        </p:nvGrpSpPr>
        <p:grpSpPr>
          <a:xfrm>
            <a:off x="395536" y="404665"/>
            <a:ext cx="5724636" cy="3816424"/>
            <a:chOff x="395536" y="404665"/>
            <a:chExt cx="5724636" cy="3816424"/>
          </a:xfrm>
        </p:grpSpPr>
        <p:pic>
          <p:nvPicPr>
            <p:cNvPr id="4099" name="Picture 3" descr="C:\Users\Ilona\AppData\Local\Microsoft\Windows\Temporary Internet Files\Content.IE5\I3AFN4EQ\MP900442241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5536" y="404665"/>
              <a:ext cx="5724636" cy="3816424"/>
            </a:xfrm>
            <a:prstGeom prst="rect">
              <a:avLst/>
            </a:prstGeom>
            <a:noFill/>
          </p:spPr>
        </p:pic>
        <p:sp>
          <p:nvSpPr>
            <p:cNvPr id="5" name="TextovéPole 4"/>
            <p:cNvSpPr txBox="1"/>
            <p:nvPr/>
          </p:nvSpPr>
          <p:spPr>
            <a:xfrm>
              <a:off x="539552" y="371703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</a:t>
              </a:r>
              <a:endParaRPr lang="en-GB" dirty="0"/>
            </a:p>
          </p:txBody>
        </p:sp>
      </p:grpSp>
      <p:sp>
        <p:nvSpPr>
          <p:cNvPr id="9" name="Obdélník 8"/>
          <p:cNvSpPr/>
          <p:nvPr/>
        </p:nvSpPr>
        <p:spPr>
          <a:xfrm>
            <a:off x="395536" y="4725144"/>
            <a:ext cx="516808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Make a conversation </a:t>
            </a:r>
          </a:p>
          <a:p>
            <a:pPr algn="ctr"/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with your </a:t>
            </a:r>
            <a:r>
              <a:rPr lang="en-GB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friend</a:t>
            </a:r>
            <a:endParaRPr lang="cs-CZ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449932" y="476672"/>
            <a:ext cx="62768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GB" sz="4400" b="1" cap="none" spc="0" dirty="0" smtClean="0">
                <a:ln/>
                <a:solidFill>
                  <a:schemeClr val="accent3"/>
                </a:solidFill>
                <a:effectLst/>
              </a:rPr>
              <a:t>What are typical informal </a:t>
            </a:r>
          </a:p>
          <a:p>
            <a:pPr algn="ctr"/>
            <a:r>
              <a:rPr lang="en-GB" sz="4400" b="1" cap="none" spc="0" dirty="0" smtClean="0">
                <a:ln/>
                <a:solidFill>
                  <a:schemeClr val="accent3"/>
                </a:solidFill>
                <a:effectLst/>
              </a:rPr>
              <a:t>expressions </a:t>
            </a:r>
            <a:r>
              <a:rPr lang="en-GB" sz="4400" b="1" dirty="0">
                <a:ln/>
                <a:solidFill>
                  <a:schemeClr val="accent3"/>
                </a:solidFill>
              </a:rPr>
              <a:t>?</a:t>
            </a:r>
            <a:endParaRPr lang="en-GB" sz="4400" b="1" cap="none" spc="0" dirty="0" smtClean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043608" y="1916832"/>
            <a:ext cx="429335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Hi/hello.</a:t>
            </a:r>
          </a:p>
          <a:p>
            <a:r>
              <a:rPr lang="en-GB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Hang on sec.</a:t>
            </a: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Can I speak to ...?</a:t>
            </a:r>
          </a:p>
          <a:p>
            <a:r>
              <a:rPr lang="en-GB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Sorry, he’s not here.</a:t>
            </a: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Thanks a lot.</a:t>
            </a: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I’ll get him for you.</a:t>
            </a: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Do you want to ...?</a:t>
            </a: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Bye.</a:t>
            </a:r>
            <a:endParaRPr lang="en-GB" sz="4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Can you tell him/her ...?</a:t>
            </a:r>
            <a:endParaRPr lang="en-GB" sz="2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Skupina 10"/>
          <p:cNvGrpSpPr/>
          <p:nvPr/>
        </p:nvGrpSpPr>
        <p:grpSpPr>
          <a:xfrm>
            <a:off x="3203848" y="548680"/>
            <a:ext cx="5440306" cy="3678691"/>
            <a:chOff x="3203637" y="692696"/>
            <a:chExt cx="5440306" cy="3678691"/>
          </a:xfrm>
        </p:grpSpPr>
        <p:pic>
          <p:nvPicPr>
            <p:cNvPr id="3075" name="Picture 3" descr="C:\Users\Ilona\AppData\Local\Microsoft\Windows\Temporary Internet Files\Content.IE5\6K52ST3G\MP900442205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383694">
              <a:off x="3203637" y="744517"/>
              <a:ext cx="5440306" cy="3626870"/>
            </a:xfrm>
            <a:prstGeom prst="rect">
              <a:avLst/>
            </a:prstGeom>
            <a:noFill/>
          </p:spPr>
        </p:pic>
        <p:sp>
          <p:nvSpPr>
            <p:cNvPr id="10" name="TextovéPole 9"/>
            <p:cNvSpPr txBox="1"/>
            <p:nvPr/>
          </p:nvSpPr>
          <p:spPr>
            <a:xfrm>
              <a:off x="3563888" y="69269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</a:t>
              </a:r>
              <a:endParaRPr lang="en-GB" dirty="0"/>
            </a:p>
          </p:txBody>
        </p:sp>
      </p:grpSp>
      <p:grpSp>
        <p:nvGrpSpPr>
          <p:cNvPr id="13" name="Skupina 12"/>
          <p:cNvGrpSpPr/>
          <p:nvPr/>
        </p:nvGrpSpPr>
        <p:grpSpPr>
          <a:xfrm>
            <a:off x="474481" y="2346214"/>
            <a:ext cx="2736304" cy="4116414"/>
            <a:chOff x="474481" y="2346214"/>
            <a:chExt cx="2736304" cy="4116414"/>
          </a:xfrm>
        </p:grpSpPr>
        <p:pic>
          <p:nvPicPr>
            <p:cNvPr id="3079" name="Picture 7" descr="C:\Users\Ilona\AppData\Local\Microsoft\Windows\Temporary Internet Files\Content.IE5\6K52ST3G\MP900442212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1211027">
              <a:off x="474481" y="2346214"/>
              <a:ext cx="2736304" cy="4104456"/>
            </a:xfrm>
            <a:prstGeom prst="rect">
              <a:avLst/>
            </a:prstGeom>
            <a:noFill/>
          </p:spPr>
        </p:pic>
        <p:sp>
          <p:nvSpPr>
            <p:cNvPr id="12" name="TextovéPole 11"/>
            <p:cNvSpPr txBox="1"/>
            <p:nvPr/>
          </p:nvSpPr>
          <p:spPr>
            <a:xfrm>
              <a:off x="755576" y="609329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4</a:t>
              </a:r>
              <a:endParaRPr lang="en-GB" dirty="0"/>
            </a:p>
          </p:txBody>
        </p:sp>
      </p:grpSp>
      <p:sp>
        <p:nvSpPr>
          <p:cNvPr id="14" name="Obdélník 13"/>
          <p:cNvSpPr/>
          <p:nvPr/>
        </p:nvSpPr>
        <p:spPr>
          <a:xfrm>
            <a:off x="3491880" y="4725144"/>
            <a:ext cx="54768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GB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Make a formal call</a:t>
            </a:r>
            <a:endParaRPr lang="cs-CZ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91680" y="260648"/>
            <a:ext cx="583903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GB" sz="4400" b="1" cap="none" spc="0" dirty="0" smtClean="0">
                <a:ln/>
                <a:solidFill>
                  <a:schemeClr val="accent3"/>
                </a:solidFill>
                <a:effectLst/>
              </a:rPr>
              <a:t>What are typical formal </a:t>
            </a:r>
          </a:p>
          <a:p>
            <a:pPr algn="ctr"/>
            <a:r>
              <a:rPr lang="en-GB" sz="4400" b="1" cap="none" spc="0" dirty="0" smtClean="0">
                <a:ln/>
                <a:solidFill>
                  <a:schemeClr val="accent3"/>
                </a:solidFill>
                <a:effectLst/>
              </a:rPr>
              <a:t>expressions </a:t>
            </a:r>
            <a:r>
              <a:rPr lang="en-GB" sz="4400" b="1" dirty="0">
                <a:ln/>
                <a:solidFill>
                  <a:schemeClr val="accent3"/>
                </a:solidFill>
              </a:rPr>
              <a:t>?</a:t>
            </a:r>
            <a:endParaRPr lang="en-GB" sz="4400" b="1" cap="none" spc="0" dirty="0" smtClean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39552" y="1844824"/>
            <a:ext cx="761163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Good morning/afternoon/evening.  </a:t>
            </a:r>
          </a:p>
          <a:p>
            <a:r>
              <a:rPr lang="en-GB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Hold on a moment.</a:t>
            </a: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Could I speak to ...?</a:t>
            </a:r>
          </a:p>
          <a:p>
            <a:r>
              <a:rPr lang="en-GB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I’m afraid he’s not available at the moment.</a:t>
            </a: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Thank you very much.</a:t>
            </a: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I’ll put you through.</a:t>
            </a: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Would you like to ...?</a:t>
            </a: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Goodbye.</a:t>
            </a:r>
            <a:endParaRPr lang="en-GB" sz="4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r>
              <a:rPr lang="en-GB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Could you tell him/her ...?</a:t>
            </a:r>
            <a:endParaRPr lang="en-GB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kupina 8"/>
          <p:cNvGrpSpPr/>
          <p:nvPr/>
        </p:nvGrpSpPr>
        <p:grpSpPr>
          <a:xfrm>
            <a:off x="683568" y="476672"/>
            <a:ext cx="3384376" cy="4738127"/>
            <a:chOff x="467544" y="404663"/>
            <a:chExt cx="3384376" cy="4738127"/>
          </a:xfrm>
        </p:grpSpPr>
        <p:pic>
          <p:nvPicPr>
            <p:cNvPr id="2050" name="Picture 2" descr="C:\Users\Ilona\AppData\Local\Microsoft\Windows\Temporary Internet Files\Content.IE5\WXYIKB1O\MP900385973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7544" y="404663"/>
              <a:ext cx="3384376" cy="4738127"/>
            </a:xfrm>
            <a:prstGeom prst="rect">
              <a:avLst/>
            </a:prstGeom>
            <a:noFill/>
          </p:spPr>
        </p:pic>
        <p:sp>
          <p:nvSpPr>
            <p:cNvPr id="8" name="TextovéPole 7"/>
            <p:cNvSpPr txBox="1"/>
            <p:nvPr/>
          </p:nvSpPr>
          <p:spPr>
            <a:xfrm>
              <a:off x="3419872" y="47667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</a:t>
              </a:r>
              <a:endParaRPr lang="en-GB" dirty="0"/>
            </a:p>
          </p:txBody>
        </p:sp>
      </p:grpSp>
      <p:grpSp>
        <p:nvGrpSpPr>
          <p:cNvPr id="11" name="Skupina 10"/>
          <p:cNvGrpSpPr/>
          <p:nvPr/>
        </p:nvGrpSpPr>
        <p:grpSpPr>
          <a:xfrm>
            <a:off x="6444208" y="3212976"/>
            <a:ext cx="2249528" cy="3153544"/>
            <a:chOff x="6516216" y="3356992"/>
            <a:chExt cx="2249528" cy="3153544"/>
          </a:xfrm>
        </p:grpSpPr>
        <p:pic>
          <p:nvPicPr>
            <p:cNvPr id="2051" name="Picture 3" descr="C:\Users\Ilona\AppData\Local\Microsoft\Windows\Temporary Internet Files\Content.IE5\OCH93P8O\MP900387640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16216" y="3356992"/>
              <a:ext cx="2249528" cy="3153544"/>
            </a:xfrm>
            <a:prstGeom prst="rect">
              <a:avLst/>
            </a:prstGeom>
            <a:noFill/>
          </p:spPr>
        </p:pic>
        <p:sp>
          <p:nvSpPr>
            <p:cNvPr id="10" name="TextovéPole 9"/>
            <p:cNvSpPr txBox="1"/>
            <p:nvPr/>
          </p:nvSpPr>
          <p:spPr>
            <a:xfrm>
              <a:off x="6732240" y="357301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6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Obdélník 11"/>
          <p:cNvSpPr/>
          <p:nvPr/>
        </p:nvSpPr>
        <p:spPr>
          <a:xfrm>
            <a:off x="4283968" y="1124744"/>
            <a:ext cx="367049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Where can</a:t>
            </a:r>
          </a:p>
          <a:p>
            <a:r>
              <a:rPr lang="en-GB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you make </a:t>
            </a:r>
          </a:p>
          <a:p>
            <a:r>
              <a:rPr lang="en-GB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these </a:t>
            </a:r>
          </a:p>
          <a:p>
            <a:r>
              <a:rPr lang="en-GB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phone </a:t>
            </a:r>
          </a:p>
          <a:p>
            <a:r>
              <a:rPr lang="en-GB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calls?</a:t>
            </a:r>
            <a:endParaRPr lang="cs-CZ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60648"/>
            <a:ext cx="8568951" cy="175432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GB" sz="3600" b="1" cap="none" spc="0" dirty="0" smtClean="0">
                <a:ln/>
                <a:solidFill>
                  <a:schemeClr val="accent3"/>
                </a:solidFill>
                <a:effectLst/>
              </a:rPr>
              <a:t>Make two phone conversations</a:t>
            </a:r>
          </a:p>
          <a:p>
            <a:pPr algn="ctr"/>
            <a:r>
              <a:rPr lang="en-GB" sz="3600" b="1" dirty="0" smtClean="0">
                <a:ln/>
                <a:solidFill>
                  <a:schemeClr val="accent3"/>
                </a:solidFill>
              </a:rPr>
              <a:t>(one formal, one informal).</a:t>
            </a:r>
          </a:p>
          <a:p>
            <a:pPr algn="ctr"/>
            <a:r>
              <a:rPr lang="en-GB" sz="3600" b="1" cap="none" spc="0" dirty="0" smtClean="0">
                <a:ln/>
                <a:solidFill>
                  <a:schemeClr val="accent3"/>
                </a:solidFill>
                <a:effectLst/>
              </a:rPr>
              <a:t>Choose the ideas </a:t>
            </a:r>
            <a:r>
              <a:rPr lang="en-GB" sz="3600" b="1" dirty="0" smtClean="0">
                <a:ln/>
                <a:solidFill>
                  <a:schemeClr val="accent3"/>
                </a:solidFill>
              </a:rPr>
              <a:t>for your conversations.</a:t>
            </a:r>
            <a:endParaRPr lang="cs-CZ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827584" y="1628800"/>
            <a:ext cx="7380312" cy="15696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  <a:scene3d>
              <a:camera prst="perspectiveRelaxedModerately"/>
              <a:lightRig rig="threePt" dir="t"/>
            </a:scene3d>
          </a:bodyPr>
          <a:lstStyle/>
          <a:p>
            <a:r>
              <a:rPr lang="en-GB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Informal: a) invite someone to your party</a:t>
            </a:r>
          </a:p>
          <a:p>
            <a:r>
              <a:rPr lang="en-GB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GB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b) arrange to go somewhere</a:t>
            </a:r>
          </a:p>
          <a:p>
            <a:r>
              <a:rPr lang="en-GB" sz="32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GB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c) ask for help</a:t>
            </a:r>
            <a:endParaRPr lang="cs-CZ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755576" y="3933056"/>
            <a:ext cx="68106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Formal: a) make an emergency call</a:t>
            </a:r>
          </a:p>
          <a:p>
            <a:r>
              <a:rPr lang="en-GB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GB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b) ask for a job</a:t>
            </a:r>
          </a:p>
          <a:p>
            <a:r>
              <a:rPr lang="en-GB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GB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c) call to your doctor </a:t>
            </a:r>
            <a:endParaRPr lang="cs-CZ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800"/>
                            </p:stCondLst>
                            <p:childTnLst>
                              <p:par>
                                <p:cTn id="2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683568" y="39330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cs typeface="Times New Roman" pitchFamily="18" charset="0"/>
              </a:rPr>
              <a:t>Obrázky a fotografie: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1- 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6</a:t>
            </a: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– zdroj: klipart sady Microsoft Office 2007 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[ONLINE]</a:t>
            </a:r>
            <a:endParaRPr lang="en-GB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199</TotalTime>
  <Words>404</Words>
  <Application>Microsoft Office PowerPoint</Application>
  <PresentationFormat>Předvádění na obrazovce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23</cp:revision>
  <dcterms:created xsi:type="dcterms:W3CDTF">2014-02-15T16:26:33Z</dcterms:created>
  <dcterms:modified xsi:type="dcterms:W3CDTF">2014-04-14T18:30:06Z</dcterms:modified>
</cp:coreProperties>
</file>